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16"/>
  </p:notesMasterIdLst>
  <p:handoutMasterIdLst>
    <p:handoutMasterId r:id="rId17"/>
  </p:handoutMasterIdLst>
  <p:sldIdLst>
    <p:sldId id="323" r:id="rId3"/>
    <p:sldId id="264" r:id="rId4"/>
    <p:sldId id="316" r:id="rId5"/>
    <p:sldId id="308" r:id="rId6"/>
    <p:sldId id="309" r:id="rId7"/>
    <p:sldId id="321" r:id="rId8"/>
    <p:sldId id="311" r:id="rId9"/>
    <p:sldId id="310" r:id="rId10"/>
    <p:sldId id="312" r:id="rId11"/>
    <p:sldId id="295" r:id="rId12"/>
    <p:sldId id="319" r:id="rId13"/>
    <p:sldId id="305" r:id="rId14"/>
    <p:sldId id="322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AC5315"/>
    <a:srgbClr val="C75806"/>
    <a:srgbClr val="00499F"/>
    <a:srgbClr val="0CC1E0"/>
    <a:srgbClr val="65482B"/>
    <a:srgbClr val="1B00FE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93" autoAdjust="0"/>
    <p:restoredTop sz="94660"/>
  </p:normalViewPr>
  <p:slideViewPr>
    <p:cSldViewPr>
      <p:cViewPr varScale="1">
        <p:scale>
          <a:sx n="75" d="100"/>
          <a:sy n="75" d="100"/>
        </p:scale>
        <p:origin x="-5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1716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Click to edit Master text styles</a:t>
            </a:r>
          </a:p>
          <a:p>
            <a:pPr lvl="1"/>
            <a:r>
              <a:rPr lang="ru-RU" noProof="0"/>
              <a:t>Second level</a:t>
            </a:r>
          </a:p>
          <a:p>
            <a:pPr lvl="2"/>
            <a:r>
              <a:rPr lang="ru-RU" noProof="0"/>
              <a:t>Third level</a:t>
            </a:r>
          </a:p>
          <a:p>
            <a:pPr lvl="3"/>
            <a:r>
              <a:rPr lang="ru-RU" noProof="0"/>
              <a:t>Fourth level</a:t>
            </a:r>
          </a:p>
          <a:p>
            <a:pPr lvl="4"/>
            <a:r>
              <a:rPr lang="ru-RU" noProof="0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D1A203C5-FF0A-4B61-9D9A-14F61ECC2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71775" y="3141663"/>
            <a:ext cx="5903913" cy="1109662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noProof="0"/>
              <a:t>Click to edit Master title style</a:t>
            </a:r>
            <a:endParaRPr lang="ru-RU" noProof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71775" y="3813175"/>
            <a:ext cx="5903913" cy="696913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 algn="r">
              <a:buFontTx/>
              <a:buNone/>
              <a:defRPr sz="2400" b="1"/>
            </a:lvl1pPr>
          </a:lstStyle>
          <a:p>
            <a:pPr lvl="0"/>
            <a:r>
              <a:rPr lang="en-US" noProof="0"/>
              <a:t>Click to edit Master subtitle style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084888" y="1268413"/>
            <a:ext cx="1871662" cy="5472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1268413"/>
            <a:ext cx="5464175" cy="5472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2B3EE-3FB6-404C-844D-752BBDA65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69A62-4B55-4EF2-B60D-D47A90A35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AD5C1-8826-4EA9-9021-F9FB343BF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08175" y="1600200"/>
            <a:ext cx="33131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73688" y="1600200"/>
            <a:ext cx="33131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5D15E-33B9-4781-86E8-C4503336D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CDF89-C55D-4450-AA3E-35769CE58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350F7-B589-4B8B-819E-037CCF0D0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7DBE5-98E6-4C4A-A251-265B18519E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C8CA4-E80E-4CF2-AA4C-DD54D2FA1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251E2-A58C-45C2-A513-316465492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3B1A2-54D0-481C-8F10-BE2803F89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2938" y="274638"/>
            <a:ext cx="1693862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08175" y="274638"/>
            <a:ext cx="49323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6EF47-0491-46D6-9906-369E4E72C8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7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243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268413"/>
            <a:ext cx="7416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844675"/>
            <a:ext cx="74168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pic>
        <p:nvPicPr>
          <p:cNvPr id="4" name="Picture 3" descr="ppt_log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388424" y="188640"/>
            <a:ext cx="512022" cy="6583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9613" y="274638"/>
            <a:ext cx="67071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8175" y="1600200"/>
            <a:ext cx="67786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pPr>
              <a:defRPr/>
            </a:pPr>
            <a:fld id="{583FC234-E915-4848-A171-187DF9DF0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Picture 6" descr="ppt_log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460432" y="188640"/>
            <a:ext cx="512022" cy="6583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2.png"/><Relationship Id="rId5" Type="http://schemas.openxmlformats.org/officeDocument/2006/relationships/hyperlink" Target="http://www.finblueprint.in/" TargetMode="External"/><Relationship Id="rId4" Type="http://schemas.openxmlformats.org/officeDocument/2006/relationships/hyperlink" Target="https://chat.whatsapp.com/FRhIuCi54fGGvxzHHmL4F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5518150"/>
            <a:ext cx="9144000" cy="6477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1" hangingPunct="1"/>
            <a:r>
              <a:rPr lang="en-US" sz="2800" dirty="0" smtClean="0">
                <a:solidFill>
                  <a:srgbClr val="002060"/>
                </a:solidFill>
                <a:latin typeface="Arial" charset="0"/>
              </a:rPr>
              <a:t>Fin BluePrint: </a:t>
            </a:r>
            <a:r>
              <a:rPr lang="en-US" sz="2800" dirty="0" smtClean="0">
                <a:solidFill>
                  <a:srgbClr val="002060"/>
                </a:solidFill>
                <a:latin typeface="Arial" charset="0"/>
              </a:rPr>
              <a:t>Financial Products Overview</a:t>
            </a:r>
            <a:endParaRPr lang="en-US" sz="28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409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" y="6165304"/>
            <a:ext cx="9143999" cy="648246"/>
          </a:xfrm>
          <a:effectLst/>
        </p:spPr>
        <p:txBody>
          <a:bodyPr/>
          <a:lstStyle/>
          <a:p>
            <a:pPr algn="ctr" eaLnBrk="1" hangingPunct="1"/>
            <a:r>
              <a:rPr lang="en-US" sz="2000" dirty="0" smtClean="0">
                <a:solidFill>
                  <a:srgbClr val="0070C0"/>
                </a:solidFill>
                <a:latin typeface="Arial" charset="0"/>
              </a:rPr>
              <a:t>VISHAL </a:t>
            </a:r>
            <a:r>
              <a:rPr lang="en-US" sz="2000" dirty="0">
                <a:solidFill>
                  <a:srgbClr val="0070C0"/>
                </a:solidFill>
                <a:latin typeface="Arial" charset="0"/>
              </a:rPr>
              <a:t>DALAL – </a:t>
            </a:r>
            <a:r>
              <a:rPr lang="en-US" sz="2000" dirty="0" smtClean="0">
                <a:solidFill>
                  <a:srgbClr val="0070C0"/>
                </a:solidFill>
                <a:latin typeface="Arial" charset="0"/>
              </a:rPr>
              <a:t>Certified Financial Planner [CFP</a:t>
            </a:r>
            <a:r>
              <a:rPr lang="en-US" sz="2000" baseline="30000" dirty="0" smtClean="0">
                <a:solidFill>
                  <a:srgbClr val="0070C0"/>
                </a:solidFill>
                <a:latin typeface="Arial" charset="0"/>
              </a:rPr>
              <a:t>CM</a:t>
            </a:r>
            <a:r>
              <a:rPr lang="en-US" sz="2000" dirty="0" smtClean="0">
                <a:solidFill>
                  <a:srgbClr val="0070C0"/>
                </a:solidFill>
                <a:latin typeface="Arial" charset="0"/>
              </a:rPr>
              <a:t>]</a:t>
            </a:r>
            <a:endParaRPr lang="en-US" sz="2000" dirty="0">
              <a:solidFill>
                <a:srgbClr val="0070C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88640"/>
            <a:ext cx="540060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.1-768x46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3501008"/>
            <a:ext cx="7315200" cy="3024336"/>
          </a:xfrm>
          <a:prstGeom prst="rect">
            <a:avLst/>
          </a:prstGeom>
        </p:spPr>
      </p:pic>
      <p:pic>
        <p:nvPicPr>
          <p:cNvPr id="6" name="Picture 5" descr="1.2-768x39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260648"/>
            <a:ext cx="7315200" cy="295232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88640"/>
            <a:ext cx="9144000" cy="576064"/>
          </a:xfrm>
          <a:prstGeom prst="rect">
            <a:avLst/>
          </a:prstGeom>
        </p:spPr>
        <p:txBody>
          <a:bodyPr anchor="b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Sample Retirement Plan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- Details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8136904" cy="5949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inBluePrint_What_We_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88640"/>
            <a:ext cx="4993653" cy="6453336"/>
          </a:xfrm>
          <a:prstGeom prst="rect">
            <a:avLst/>
          </a:prstGeom>
          <a:ln>
            <a:solidFill>
              <a:schemeClr val="tx1">
                <a:alpha val="58000"/>
              </a:schemeClr>
            </a:solidFill>
          </a:ln>
        </p:spPr>
      </p:pic>
      <p:sp>
        <p:nvSpPr>
          <p:cNvPr id="7" name="Title 2"/>
          <p:cNvSpPr txBox="1">
            <a:spLocks/>
          </p:cNvSpPr>
          <p:nvPr/>
        </p:nvSpPr>
        <p:spPr bwMode="auto">
          <a:xfrm>
            <a:off x="323528" y="2564904"/>
            <a:ext cx="345638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THANK   YOU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auto">
          <a:xfrm>
            <a:off x="323528" y="4293096"/>
            <a:ext cx="309634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b="0" kern="0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Contact:</a:t>
            </a:r>
            <a:r>
              <a:rPr lang="en-US" b="0" kern="0" dirty="0" smtClean="0">
                <a:solidFill>
                  <a:srgbClr val="1B00F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b="0" kern="0" dirty="0" smtClean="0">
                <a:latin typeface="Times New Roman" pitchFamily="18" charset="0"/>
                <a:cs typeface="Times New Roman" pitchFamily="18" charset="0"/>
              </a:rPr>
              <a:t>+91 99205-11283</a:t>
            </a: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b="0" kern="0" dirty="0" smtClean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marL="363538" indent="-363538">
              <a:defRPr/>
            </a:pPr>
            <a:r>
              <a:rPr lang="en-US" b="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Website: </a:t>
            </a:r>
            <a:r>
              <a:rPr lang="en-US" b="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www.finblueprint.in</a:t>
            </a:r>
            <a:endParaRPr lang="en-US" b="0" kern="0" dirty="0" smtClean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indent="-363538">
              <a:defRPr/>
            </a:pPr>
            <a:r>
              <a:rPr lang="en-US" b="0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en-US" b="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Group: </a:t>
            </a:r>
            <a:r>
              <a:rPr lang="en-US" b="0" kern="0" dirty="0" smtClean="0">
                <a:solidFill>
                  <a:srgbClr val="1B00FE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Join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2021-12-28 11_26_29-Introducing Ipsos Loyalt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1218904"/>
            <a:ext cx="2808312" cy="141615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 bwMode="auto">
          <a:xfrm>
            <a:off x="467544" y="2132856"/>
            <a:ext cx="8424936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Types of Asset Classes / Products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Contents</a:t>
            </a: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467544" y="2708920"/>
            <a:ext cx="8496944" cy="5334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514350" indent="-514350">
              <a:spcBef>
                <a:spcPct val="0"/>
              </a:spcBef>
              <a:buFont typeface="Wingdings" pitchFamily="2" charset="2"/>
              <a:buChar char="§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Asset Allocation based on goals,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time horizon &amp; risk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130757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3645024"/>
            <a:ext cx="5616624" cy="2628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Asset-Clas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076" name="AutoShape 4" descr="Asset-Clas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3" name="Picture 12" descr="Asset_Class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916832"/>
            <a:ext cx="7498526" cy="432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340768"/>
            <a:ext cx="9144000" cy="43204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Asset Classes &amp; Products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- Debt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79512" y="1844824"/>
          <a:ext cx="8784976" cy="4312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1304"/>
                <a:gridCol w="1265632"/>
                <a:gridCol w="1563428"/>
                <a:gridCol w="1170436"/>
                <a:gridCol w="1584176"/>
              </a:tblGrid>
              <a:tr h="5822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Product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Liquidity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Risk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Suitable For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Taxation</a:t>
                      </a:r>
                      <a:endParaRPr lang="en-IN" sz="1600" dirty="0"/>
                    </a:p>
                  </a:txBody>
                  <a:tcPr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Bank Fixed Deposits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Clubbed with income</a:t>
                      </a:r>
                      <a:endParaRPr lang="en-IN" sz="1400" dirty="0"/>
                    </a:p>
                  </a:txBody>
                  <a:tcPr anchor="ctr"/>
                </a:tc>
              </a:tr>
              <a:tr h="83183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Corporate Bonds</a:t>
                      </a:r>
                    </a:p>
                    <a:p>
                      <a:pPr algn="ctr"/>
                      <a:r>
                        <a:rPr lang="en-US" sz="1400" dirty="0" smtClean="0"/>
                        <a:t>AAA,</a:t>
                      </a:r>
                      <a:r>
                        <a:rPr lang="en-US" sz="1400" baseline="0" dirty="0" smtClean="0"/>
                        <a:t> AA, Credit-Risk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 / M / H</a:t>
                      </a:r>
                    </a:p>
                    <a:p>
                      <a:pPr algn="ctr"/>
                      <a:r>
                        <a:rPr lang="en-US" sz="1400" dirty="0" smtClean="0"/>
                        <a:t>Per R</a:t>
                      </a:r>
                      <a:r>
                        <a:rPr lang="en-US" sz="1400" baseline="0" dirty="0" smtClean="0"/>
                        <a:t>atings &amp; Duration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ST, MT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Clubbed with income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83183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Small Saving</a:t>
                      </a:r>
                      <a:r>
                        <a:rPr lang="en-US" baseline="0" dirty="0" smtClean="0"/>
                        <a:t> Schemes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NSC/KVP/PPF/Post-Office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80C benefits, EET, EEE </a:t>
                      </a:r>
                      <a:endParaRPr lang="en-IN" sz="1400" dirty="0"/>
                    </a:p>
                  </a:txBody>
                  <a:tcPr anchor="ctr"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Gov /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Mun</a:t>
                      </a:r>
                      <a:r>
                        <a:rPr lang="en-US" baseline="0" dirty="0" smtClean="0"/>
                        <a:t> / RBI Bonds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Clubbed with income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Mutual Fund</a:t>
                      </a:r>
                    </a:p>
                    <a:p>
                      <a:pPr algn="ctr"/>
                      <a:r>
                        <a:rPr lang="en-US" sz="1400" dirty="0" smtClean="0"/>
                        <a:t>Debt, Dynamic Bond, Corp Bond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 / M / H</a:t>
                      </a:r>
                    </a:p>
                    <a:p>
                      <a:pPr algn="ctr"/>
                      <a:r>
                        <a:rPr lang="en-US" sz="1400" dirty="0" smtClean="0"/>
                        <a:t>(Per mandate)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Gains*, LT: 20%**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ST: Clubbed</a:t>
                      </a:r>
                      <a:endParaRPr lang="en-IN" sz="1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" name="Title 2"/>
          <p:cNvSpPr txBox="1">
            <a:spLocks/>
          </p:cNvSpPr>
          <p:nvPr/>
        </p:nvSpPr>
        <p:spPr bwMode="auto">
          <a:xfrm>
            <a:off x="251520" y="6324600"/>
            <a:ext cx="5760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/ MT / LT: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Short-Term (&lt;3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C7580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Medium-Term (3 – 7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Long-Term (&gt; 7 yrs)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1100" b="0" i="0" u="none" strike="noStrike" kern="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100" b="0" kern="0" baseline="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L / M / H: Low / Medium / High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itle 2"/>
          <p:cNvSpPr txBox="1">
            <a:spLocks/>
          </p:cNvSpPr>
          <p:nvPr/>
        </p:nvSpPr>
        <p:spPr bwMode="auto">
          <a:xfrm>
            <a:off x="6228184" y="6324600"/>
            <a:ext cx="2736304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 Long</a:t>
            </a:r>
            <a:r>
              <a:rPr kumimoji="0" lang="en-US" sz="1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Term is greater than 3 years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** With Indexation</a:t>
            </a:r>
            <a:endParaRPr kumimoji="0" lang="en-US" sz="10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268760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Asset Classes &amp; Products - Equity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79512" y="1844825"/>
          <a:ext cx="8784978" cy="4400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1296144"/>
                <a:gridCol w="821380"/>
                <a:gridCol w="1191184"/>
                <a:gridCol w="2307918"/>
              </a:tblGrid>
              <a:tr h="57761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Product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Liquidity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Risk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Suitable For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Taxation</a:t>
                      </a:r>
                      <a:endParaRPr lang="en-IN" sz="1600" dirty="0"/>
                    </a:p>
                  </a:txBody>
                  <a:tcPr/>
                </a:tc>
              </a:tr>
              <a:tr h="7296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Stocks</a:t>
                      </a:r>
                    </a:p>
                    <a:p>
                      <a:pPr algn="ctr"/>
                      <a:r>
                        <a:rPr lang="en-US" sz="1400" dirty="0" smtClean="0"/>
                        <a:t>Self / Direct</a:t>
                      </a:r>
                      <a:r>
                        <a:rPr lang="en-US" sz="1400" baseline="0" dirty="0" smtClean="0"/>
                        <a:t> Investment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Gains*,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LT: 10%**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ST:15%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0062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Mutual</a:t>
                      </a:r>
                      <a:r>
                        <a:rPr lang="en-US" sz="1800" baseline="0" dirty="0" smtClean="0"/>
                        <a:t> Funds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Large-Cap / Mid-Cap / Flexi-Cap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 Same as Above -</a:t>
                      </a:r>
                      <a:endParaRPr lang="en-IN" sz="1400" dirty="0"/>
                    </a:p>
                  </a:txBody>
                  <a:tcPr anchor="ctr"/>
                </a:tc>
              </a:tr>
              <a:tr h="57761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Mutual</a:t>
                      </a:r>
                      <a:r>
                        <a:rPr lang="en-US" sz="1800" baseline="0" dirty="0" smtClean="0"/>
                        <a:t> Funds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ETF / Index / Value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- Same as Above -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57761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Mutual Funds</a:t>
                      </a:r>
                    </a:p>
                    <a:p>
                      <a:pPr algn="ctr"/>
                      <a:r>
                        <a:rPr lang="en-US" sz="1400" dirty="0" smtClean="0"/>
                        <a:t>Thematic / Sectoral / Small-Cap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- Same as Above -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59977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Mutual Fund</a:t>
                      </a:r>
                    </a:p>
                    <a:p>
                      <a:pPr algn="ctr"/>
                      <a:r>
                        <a:rPr lang="en-US" sz="1400" dirty="0" smtClean="0"/>
                        <a:t>International</a:t>
                      </a:r>
                      <a:r>
                        <a:rPr lang="en-US" sz="1400" baseline="0" dirty="0" smtClean="0"/>
                        <a:t> / US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- Same as Above -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7296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Mutual Fund</a:t>
                      </a:r>
                    </a:p>
                    <a:p>
                      <a:pPr algn="ctr"/>
                      <a:r>
                        <a:rPr lang="en-US" sz="1400" dirty="0" smtClean="0"/>
                        <a:t>ELSS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Gains*,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LT: 10%**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80C deduction</a:t>
                      </a:r>
                      <a:endParaRPr lang="en-IN" sz="1400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itle 2"/>
          <p:cNvSpPr txBox="1">
            <a:spLocks/>
          </p:cNvSpPr>
          <p:nvPr/>
        </p:nvSpPr>
        <p:spPr bwMode="auto">
          <a:xfrm>
            <a:off x="6372200" y="6324600"/>
            <a:ext cx="259228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 Long</a:t>
            </a:r>
            <a:r>
              <a:rPr kumimoji="0" lang="en-US" sz="1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Term is greater than 1 year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** Above 1 </a:t>
            </a:r>
            <a:r>
              <a:rPr kumimoji="0" 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lakh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profit</a:t>
            </a:r>
            <a:endParaRPr kumimoji="0" lang="en-US" sz="10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 bwMode="auto">
          <a:xfrm>
            <a:off x="179512" y="6324600"/>
            <a:ext cx="5760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/ MT / LT: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Short-Term (&lt;3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C7580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Medium-Term (3 – 7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Long-Term (&gt; 7 yrs)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1100" b="0" i="0" u="none" strike="noStrike" kern="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100" b="0" kern="0" baseline="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L / M / H: Low / Medium / High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268760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High-Risk Mutual Funds - Pitfalls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auto">
          <a:xfrm>
            <a:off x="251520" y="1988840"/>
            <a:ext cx="864096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endParaRPr lang="en-IN" sz="1500" b="0" i="1" dirty="0" smtClean="0"/>
          </a:p>
          <a:p>
            <a:endParaRPr lang="en-US" b="0" i="1" dirty="0" smtClean="0"/>
          </a:p>
        </p:txBody>
      </p:sp>
      <p:sp>
        <p:nvSpPr>
          <p:cNvPr id="9" name="Title 2"/>
          <p:cNvSpPr txBox="1">
            <a:spLocks/>
          </p:cNvSpPr>
          <p:nvPr/>
        </p:nvSpPr>
        <p:spPr bwMode="auto">
          <a:xfrm>
            <a:off x="0" y="1916832"/>
            <a:ext cx="91440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indent="177800"/>
            <a:r>
              <a:rPr lang="en-IN" sz="1900" i="1" u="sng" dirty="0" smtClean="0">
                <a:solidFill>
                  <a:srgbClr val="0070C0"/>
                </a:solidFill>
              </a:rPr>
              <a:t>Small-cap funds</a:t>
            </a:r>
            <a:endParaRPr lang="en-IN" sz="1500" i="1" u="sng" dirty="0" smtClean="0"/>
          </a:p>
          <a:p>
            <a:pPr lvl="2" indent="-457200">
              <a:buFont typeface="Arial" pitchFamily="34" charset="0"/>
              <a:buChar char="•"/>
            </a:pPr>
            <a:r>
              <a:rPr lang="en-US" sz="1900" b="0" i="1" dirty="0" smtClean="0">
                <a:solidFill>
                  <a:srgbClr val="000000"/>
                </a:solidFill>
              </a:rPr>
              <a:t>Shorter history / less-proven</a:t>
            </a:r>
          </a:p>
          <a:p>
            <a:pPr lvl="2" indent="-457200">
              <a:buFont typeface="Arial" pitchFamily="34" charset="0"/>
              <a:buChar char="•"/>
            </a:pPr>
            <a:r>
              <a:rPr lang="en-US" sz="1900" b="0" i="1" dirty="0" smtClean="0">
                <a:solidFill>
                  <a:srgbClr val="000000"/>
                </a:solidFill>
              </a:rPr>
              <a:t>Less liquidity – large buying / selling can impact price disproportionately</a:t>
            </a:r>
          </a:p>
          <a:p>
            <a:pPr lvl="2" indent="-457200">
              <a:buFont typeface="Arial" pitchFamily="34" charset="0"/>
              <a:buChar char="•"/>
            </a:pPr>
            <a:r>
              <a:rPr lang="en-US" sz="1900" b="0" i="1" dirty="0" smtClean="0">
                <a:solidFill>
                  <a:srgbClr val="000000"/>
                </a:solidFill>
              </a:rPr>
              <a:t>Limited financial resources for company to maintain </a:t>
            </a:r>
            <a:r>
              <a:rPr lang="en-US" sz="1900" b="0" i="1" dirty="0" err="1" smtClean="0">
                <a:solidFill>
                  <a:srgbClr val="000000"/>
                </a:solidFill>
              </a:rPr>
              <a:t>cashflows</a:t>
            </a:r>
            <a:endParaRPr lang="en-US" sz="1900" b="0" i="1" dirty="0" smtClean="0">
              <a:solidFill>
                <a:srgbClr val="000000"/>
              </a:solidFill>
            </a:endParaRPr>
          </a:p>
          <a:p>
            <a:pPr lvl="2" indent="-457200">
              <a:buFont typeface="Arial" pitchFamily="34" charset="0"/>
              <a:buChar char="•"/>
            </a:pPr>
            <a:r>
              <a:rPr lang="en-US" sz="1900" b="0" i="1" dirty="0" smtClean="0">
                <a:solidFill>
                  <a:srgbClr val="000000"/>
                </a:solidFill>
              </a:rPr>
              <a:t>In times of credit crunch, will obtain credit at higher interest rate</a:t>
            </a:r>
          </a:p>
          <a:p>
            <a:pPr lvl="2" indent="-457200">
              <a:buFont typeface="Arial" pitchFamily="34" charset="0"/>
              <a:buChar char="•"/>
            </a:pPr>
            <a:r>
              <a:rPr lang="en-US" sz="1900" b="0" i="1" dirty="0" smtClean="0">
                <a:solidFill>
                  <a:srgbClr val="000000"/>
                </a:solidFill>
              </a:rPr>
              <a:t>Closed-group operations; data not readily available</a:t>
            </a:r>
          </a:p>
          <a:p>
            <a:pPr lvl="2" indent="-457200">
              <a:buFont typeface="Arial" pitchFamily="34" charset="0"/>
              <a:buChar char="•"/>
            </a:pPr>
            <a:r>
              <a:rPr lang="en-US" sz="1900" b="0" i="1" dirty="0" smtClean="0">
                <a:solidFill>
                  <a:srgbClr val="000000"/>
                </a:solidFill>
              </a:rPr>
              <a:t>Higher chances of corporate governance issues</a:t>
            </a:r>
          </a:p>
          <a:p>
            <a:pPr lvl="1">
              <a:buFont typeface="Arial" pitchFamily="34" charset="0"/>
              <a:buChar char="•"/>
            </a:pPr>
            <a:endParaRPr lang="en-US" b="0" i="1" dirty="0" smtClean="0"/>
          </a:p>
          <a:p>
            <a:pPr lvl="1" indent="-279400"/>
            <a:r>
              <a:rPr lang="en-US" sz="1900" i="1" u="sng" dirty="0" smtClean="0">
                <a:solidFill>
                  <a:srgbClr val="0070C0"/>
                </a:solidFill>
              </a:rPr>
              <a:t>Thematic / Sectoral funds</a:t>
            </a:r>
          </a:p>
          <a:p>
            <a:pPr lvl="2" indent="-457200">
              <a:buFont typeface="Arial" pitchFamily="34" charset="0"/>
              <a:buChar char="•"/>
            </a:pPr>
            <a:r>
              <a:rPr lang="en-US" sz="1900" b="0" i="1" dirty="0" smtClean="0">
                <a:solidFill>
                  <a:srgbClr val="000000"/>
                </a:solidFill>
              </a:rPr>
              <a:t>Scope of stocks is concentrated</a:t>
            </a:r>
          </a:p>
          <a:p>
            <a:pPr lvl="2" indent="-457200">
              <a:buFont typeface="Arial" pitchFamily="34" charset="0"/>
              <a:buChar char="•"/>
            </a:pPr>
            <a:r>
              <a:rPr lang="en-US" sz="1900" b="0" i="1" dirty="0" smtClean="0">
                <a:solidFill>
                  <a:srgbClr val="000000"/>
                </a:solidFill>
              </a:rPr>
              <a:t>These stocks are typically cyclical in nature</a:t>
            </a:r>
          </a:p>
          <a:p>
            <a:pPr lvl="2" indent="-457200">
              <a:buFont typeface="Arial" pitchFamily="34" charset="0"/>
              <a:buChar char="•"/>
            </a:pPr>
            <a:r>
              <a:rPr lang="en-US" sz="1900" b="0" i="1" dirty="0" smtClean="0">
                <a:solidFill>
                  <a:srgbClr val="000000"/>
                </a:solidFill>
              </a:rPr>
              <a:t>Timing the market becomes very important</a:t>
            </a:r>
          </a:p>
          <a:p>
            <a:pPr lvl="2" indent="-457200">
              <a:buFont typeface="Arial" pitchFamily="34" charset="0"/>
              <a:buChar char="•"/>
            </a:pPr>
            <a:r>
              <a:rPr lang="en-US" sz="1900" b="0" i="1" dirty="0" smtClean="0">
                <a:solidFill>
                  <a:srgbClr val="000000"/>
                </a:solidFill>
              </a:rPr>
              <a:t>Examples:</a:t>
            </a:r>
          </a:p>
          <a:p>
            <a:pPr lvl="3" indent="-457200">
              <a:buFont typeface="Arial" pitchFamily="34" charset="0"/>
              <a:buChar char="•"/>
            </a:pPr>
            <a:r>
              <a:rPr lang="en-US" sz="1900" b="0" i="1" dirty="0" smtClean="0">
                <a:solidFill>
                  <a:srgbClr val="000000"/>
                </a:solidFill>
              </a:rPr>
              <a:t>Pharma =&gt; FY08 – FY13 (14% growth); FY13-FY18 (10%)</a:t>
            </a:r>
          </a:p>
          <a:p>
            <a:pPr lvl="3" indent="-457200">
              <a:buFont typeface="Arial" pitchFamily="34" charset="0"/>
              <a:buChar char="•"/>
            </a:pPr>
            <a:r>
              <a:rPr lang="en-US" sz="1900" b="0" i="1" dirty="0" smtClean="0">
                <a:solidFill>
                  <a:srgbClr val="000000"/>
                </a:solidFill>
              </a:rPr>
              <a:t>Tech Companies =&gt; Year 2000</a:t>
            </a:r>
          </a:p>
          <a:p>
            <a:pPr lvl="1" indent="-457200"/>
            <a:endParaRPr lang="en-US" b="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268760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Asset Classes &amp; Products - Others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79512" y="1844825"/>
          <a:ext cx="8784978" cy="4290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1296144"/>
                <a:gridCol w="821380"/>
                <a:gridCol w="1191184"/>
                <a:gridCol w="2307918"/>
              </a:tblGrid>
              <a:tr h="56947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Product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Liquidity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Risk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Suitable For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Taxation</a:t>
                      </a:r>
                      <a:endParaRPr lang="en-IN" sz="1600" dirty="0"/>
                    </a:p>
                  </a:txBody>
                  <a:tcPr/>
                </a:tc>
              </a:tr>
              <a:tr h="78903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Real Estate</a:t>
                      </a:r>
                    </a:p>
                    <a:p>
                      <a:pPr algn="ctr"/>
                      <a:r>
                        <a:rPr lang="en-US" sz="1400" dirty="0" smtClean="0"/>
                        <a:t>House / Land</a:t>
                      </a:r>
                      <a:r>
                        <a:rPr lang="en-US" sz="1400" baseline="0" dirty="0" smtClean="0"/>
                        <a:t> / Commercial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Gains,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Options to save tax by reinvesting profits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Real Estate</a:t>
                      </a:r>
                      <a:endParaRPr lang="en-US" sz="1800" baseline="0" dirty="0" smtClean="0"/>
                    </a:p>
                    <a:p>
                      <a:pPr algn="ctr"/>
                      <a:r>
                        <a:rPr lang="en-US" sz="1400" baseline="0" dirty="0" smtClean="0"/>
                        <a:t>REIT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Clubbed with income</a:t>
                      </a:r>
                      <a:endParaRPr lang="en-IN" sz="1400" dirty="0"/>
                    </a:p>
                  </a:txBody>
                  <a:tcPr anchor="ctr"/>
                </a:tc>
              </a:tr>
              <a:tr h="81107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Gold</a:t>
                      </a:r>
                      <a:endParaRPr lang="en-US" sz="1800" baseline="0" dirty="0" smtClean="0"/>
                    </a:p>
                    <a:p>
                      <a:pPr algn="ctr"/>
                      <a:r>
                        <a:rPr lang="en-US" sz="1400" baseline="0" dirty="0" smtClean="0"/>
                        <a:t>Gold MF, Gold ETF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Gains*,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LT: 20% indexation,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ST: Clubbed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508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Gold</a:t>
                      </a:r>
                    </a:p>
                    <a:p>
                      <a:pPr algn="ctr"/>
                      <a:r>
                        <a:rPr lang="en-US" sz="1400" dirty="0" smtClean="0"/>
                        <a:t>Sovereign Gold Bonds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No tax on</a:t>
                      </a:r>
                      <a:r>
                        <a:rPr lang="en-US" sz="1400" baseline="0" dirty="0" smtClean="0"/>
                        <a:t> gold price gains. Clubbed for </a:t>
                      </a:r>
                      <a:r>
                        <a:rPr lang="en-US" sz="1400" dirty="0" smtClean="0"/>
                        <a:t>2.5% interest</a:t>
                      </a:r>
                      <a:r>
                        <a:rPr lang="en-US" sz="1400" baseline="0" dirty="0" smtClean="0"/>
                        <a:t> income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508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Gold</a:t>
                      </a:r>
                    </a:p>
                    <a:p>
                      <a:pPr algn="ctr"/>
                      <a:r>
                        <a:rPr lang="en-US" sz="1400" dirty="0" smtClean="0"/>
                        <a:t>Physical Gold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ST, MT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Gains*,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LT: 20% indexation,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ST: Clubbed</a:t>
                      </a:r>
                      <a:endParaRPr lang="en-IN" sz="1400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itle 2"/>
          <p:cNvSpPr txBox="1">
            <a:spLocks/>
          </p:cNvSpPr>
          <p:nvPr/>
        </p:nvSpPr>
        <p:spPr bwMode="auto">
          <a:xfrm>
            <a:off x="6372200" y="6237312"/>
            <a:ext cx="259228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 Long</a:t>
            </a:r>
            <a:r>
              <a:rPr kumimoji="0" lang="en-US" sz="1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Term is greater than 3 years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** Above 1 </a:t>
            </a:r>
            <a:r>
              <a:rPr kumimoji="0" 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lakh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profit</a:t>
            </a:r>
            <a:endParaRPr kumimoji="0" lang="en-US" sz="10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 bwMode="auto">
          <a:xfrm>
            <a:off x="251520" y="6237312"/>
            <a:ext cx="576064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/ MT / LT: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Short-Term (&lt;3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C7580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Medium-Term (3 – 7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Long-Term (&gt; 7 yrs)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1100" b="0" i="0" u="none" strike="noStrike" kern="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100" b="0" kern="0" baseline="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L / M / H: Low / Medium / High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340768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Asset Classes &amp; Products – Cash / Composite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23528" y="1988840"/>
          <a:ext cx="8568952" cy="3663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  <a:gridCol w="3168352"/>
                <a:gridCol w="1224136"/>
                <a:gridCol w="1504298"/>
                <a:gridCol w="1592046"/>
              </a:tblGrid>
              <a:tr h="5822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Asset Class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Product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Liquidity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Risk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Suitable For</a:t>
                      </a:r>
                      <a:endParaRPr lang="en-IN" sz="1600" dirty="0"/>
                    </a:p>
                  </a:txBody>
                  <a:tcPr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Cash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Cash / Liquid Funds / Money Market</a:t>
                      </a:r>
                      <a:endParaRPr lang="en-IN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</a:t>
                      </a:r>
                      <a:endParaRPr lang="en-IN" dirty="0"/>
                    </a:p>
                  </a:txBody>
                  <a:tcPr anchor="ctr"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Equity &amp; Debt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Mutual Funds</a:t>
                      </a:r>
                    </a:p>
                    <a:p>
                      <a:pPr algn="ctr"/>
                      <a:r>
                        <a:rPr lang="en-US" sz="1400" dirty="0" smtClean="0"/>
                        <a:t>Hybrid: Aggressive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LT</a:t>
                      </a:r>
                      <a:endParaRPr lang="en-IN" dirty="0"/>
                    </a:p>
                  </a:txBody>
                  <a:tcPr anchor="ctr"/>
                </a:tc>
              </a:tr>
              <a:tr h="83183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Equity &amp; Debt</a:t>
                      </a:r>
                      <a:endParaRPr lang="en-IN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Mutual</a:t>
                      </a:r>
                      <a:r>
                        <a:rPr lang="en-US" sz="1800" baseline="0" dirty="0" smtClean="0"/>
                        <a:t> Funds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Hybrid: Conservative</a:t>
                      </a:r>
                      <a:endParaRPr lang="en-IN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</a:tr>
              <a:tr h="831837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Equity,Debt</a:t>
                      </a:r>
                      <a:r>
                        <a:rPr lang="en-US" dirty="0" smtClean="0"/>
                        <a:t> &amp; Gold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Mutual</a:t>
                      </a:r>
                      <a:r>
                        <a:rPr lang="en-US" sz="1800" baseline="0" dirty="0" smtClean="0"/>
                        <a:t> Funds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Dynamic Asset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itle 2"/>
          <p:cNvSpPr txBox="1">
            <a:spLocks/>
          </p:cNvSpPr>
          <p:nvPr/>
        </p:nvSpPr>
        <p:spPr bwMode="auto">
          <a:xfrm>
            <a:off x="251520" y="6237312"/>
            <a:ext cx="576064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/ MT / LT: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Short-Term (&lt;3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C7580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Medium-Term (3 – 7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Long-Term (&gt; 7 yrs)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1100" b="0" i="0" u="none" strike="noStrike" kern="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100" b="0" kern="0" baseline="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L / M / H: Low / Medium / High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340768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Asset Allocation – </a:t>
            </a:r>
            <a:r>
              <a:rPr lang="en-US" sz="28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Some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Quotable Quotes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 bwMode="auto">
          <a:xfrm>
            <a:off x="251520" y="1988840"/>
            <a:ext cx="864096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r>
              <a:rPr lang="en-IN" sz="1900" b="0" i="1" dirty="0" smtClean="0">
                <a:solidFill>
                  <a:srgbClr val="0070C0"/>
                </a:solidFill>
              </a:rPr>
              <a:t>The most important key to successful investing can be summed up in just two words - asset allocation.</a:t>
            </a:r>
            <a:endParaRPr lang="en-IN" sz="1900" b="0" dirty="0" smtClean="0">
              <a:solidFill>
                <a:srgbClr val="0070C0"/>
              </a:solidFill>
            </a:endParaRPr>
          </a:p>
          <a:p>
            <a:r>
              <a:rPr lang="en-IN" sz="1500" dirty="0" smtClean="0"/>
              <a:t>Michael </a:t>
            </a:r>
            <a:r>
              <a:rPr lang="en-IN" sz="1500" dirty="0" err="1" smtClean="0"/>
              <a:t>LeBoeuf</a:t>
            </a:r>
            <a:r>
              <a:rPr lang="en-IN" sz="1500" b="0" i="1" dirty="0" smtClean="0"/>
              <a:t>, well-known American business author</a:t>
            </a:r>
          </a:p>
          <a:p>
            <a:r>
              <a:rPr lang="en-IN" b="0" dirty="0" smtClean="0"/>
              <a:t> </a:t>
            </a:r>
          </a:p>
          <a:p>
            <a:r>
              <a:rPr lang="en-IN" sz="1900" b="0" i="1" dirty="0" smtClean="0">
                <a:solidFill>
                  <a:srgbClr val="00B050"/>
                </a:solidFill>
              </a:rPr>
              <a:t>“Much success can be attributed to inactivity. Most investors cannot resist the temptation to constantly buy and sell.” </a:t>
            </a:r>
          </a:p>
          <a:p>
            <a:r>
              <a:rPr lang="en-IN" sz="1500" dirty="0" smtClean="0"/>
              <a:t>Warren Buffet</a:t>
            </a:r>
            <a:r>
              <a:rPr lang="en-IN" sz="1500" i="1" dirty="0" smtClean="0"/>
              <a:t>, </a:t>
            </a:r>
            <a:r>
              <a:rPr lang="en-IN" sz="1500" b="0" i="1" dirty="0" smtClean="0"/>
              <a:t>investor, chairman and CEO of Berkshire Hathaway</a:t>
            </a:r>
            <a:endParaRPr lang="en-IN" sz="1500" i="1" dirty="0" smtClean="0"/>
          </a:p>
          <a:p>
            <a:endParaRPr lang="en-IN" b="0" i="1" dirty="0" smtClean="0">
              <a:solidFill>
                <a:srgbClr val="FFC000"/>
              </a:solidFill>
            </a:endParaRPr>
          </a:p>
          <a:p>
            <a:r>
              <a:rPr lang="en-IN" sz="1900" b="0" i="1" dirty="0" smtClean="0">
                <a:solidFill>
                  <a:srgbClr val="FFC000"/>
                </a:solidFill>
              </a:rPr>
              <a:t>The difference between success and failure is not which stock you buy or which piece of real estate you buy, it’s asset allocation.</a:t>
            </a:r>
            <a:endParaRPr lang="en-IN" sz="1900" b="0" dirty="0" smtClean="0">
              <a:solidFill>
                <a:srgbClr val="FFC000"/>
              </a:solidFill>
            </a:endParaRPr>
          </a:p>
          <a:p>
            <a:r>
              <a:rPr lang="en-IN" sz="1500" dirty="0" smtClean="0"/>
              <a:t>Tony Robbins</a:t>
            </a:r>
            <a:r>
              <a:rPr lang="en-IN" sz="1500" b="0" i="1" dirty="0" smtClean="0"/>
              <a:t>, American author, coach, speaker, and philanthropist</a:t>
            </a:r>
          </a:p>
          <a:p>
            <a:endParaRPr lang="en-US" b="0" i="1" dirty="0" smtClean="0"/>
          </a:p>
          <a:p>
            <a:r>
              <a:rPr lang="en-IN" sz="1900" b="0" i="1" dirty="0" smtClean="0">
                <a:solidFill>
                  <a:srgbClr val="7030A0"/>
                </a:solidFill>
              </a:rPr>
              <a:t>“The four most dangerous words in investing are: ‘this time it’s different’.” </a:t>
            </a:r>
          </a:p>
          <a:p>
            <a:r>
              <a:rPr lang="en-IN" sz="1500" dirty="0" smtClean="0"/>
              <a:t>John Templeton</a:t>
            </a:r>
            <a:r>
              <a:rPr lang="en-IN" sz="1500" i="1" dirty="0" smtClean="0"/>
              <a:t>, </a:t>
            </a:r>
            <a:r>
              <a:rPr lang="en-IN" sz="1500" b="0" i="1" dirty="0" smtClean="0"/>
              <a:t>British investor, banker, fund manager, founder of Templeton Fund</a:t>
            </a:r>
            <a:endParaRPr lang="en-IN" sz="1500" i="1" dirty="0" smtClean="0"/>
          </a:p>
          <a:p>
            <a:endParaRPr lang="en-US" b="0" i="1" dirty="0" smtClean="0"/>
          </a:p>
          <a:p>
            <a:r>
              <a:rPr lang="en-IN" sz="1900" b="0" i="1" dirty="0" smtClean="0">
                <a:solidFill>
                  <a:srgbClr val="AC5315"/>
                </a:solidFill>
              </a:rPr>
              <a:t>You should have a strategic asset allocation mix that assumes that you don’t know what the future is going to hold</a:t>
            </a:r>
            <a:r>
              <a:rPr lang="en-IN" sz="1900" b="0" i="1" dirty="0" smtClean="0"/>
              <a:t>.</a:t>
            </a:r>
            <a:endParaRPr lang="en-IN" sz="1900" b="0" dirty="0" smtClean="0"/>
          </a:p>
          <a:p>
            <a:r>
              <a:rPr lang="en-IN" sz="1500" dirty="0" smtClean="0"/>
              <a:t>Ray Dalio</a:t>
            </a:r>
            <a:r>
              <a:rPr lang="en-IN" sz="1500" b="0" i="1" dirty="0" smtClean="0"/>
              <a:t>, American billionaire businessman, hedge fund manager, author</a:t>
            </a:r>
          </a:p>
          <a:p>
            <a:endParaRPr lang="en-US" b="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">
  <a:themeElements>
    <a:clrScheme name="template 4">
      <a:dk1>
        <a:srgbClr val="4D4D4D"/>
      </a:dk1>
      <a:lt1>
        <a:srgbClr val="FFFFFF"/>
      </a:lt1>
      <a:dk2>
        <a:srgbClr val="000000"/>
      </a:dk2>
      <a:lt2>
        <a:srgbClr val="9B6902"/>
      </a:lt2>
      <a:accent1>
        <a:srgbClr val="C75E00"/>
      </a:accent1>
      <a:accent2>
        <a:srgbClr val="FED416"/>
      </a:accent2>
      <a:accent3>
        <a:srgbClr val="FFFFFF"/>
      </a:accent3>
      <a:accent4>
        <a:srgbClr val="404040"/>
      </a:accent4>
      <a:accent5>
        <a:srgbClr val="E0B6AA"/>
      </a:accent5>
      <a:accent6>
        <a:srgbClr val="E6C013"/>
      </a:accent6>
      <a:hlink>
        <a:srgbClr val="EE6600"/>
      </a:hlink>
      <a:folHlink>
        <a:srgbClr val="EAEAEA"/>
      </a:folHlink>
    </a:clrScheme>
    <a:fontScheme name="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D5E1F3"/>
        </a:lt2>
        <a:accent1>
          <a:srgbClr val="BC4417"/>
        </a:accent1>
        <a:accent2>
          <a:srgbClr val="CF9C1C"/>
        </a:accent2>
        <a:accent3>
          <a:srgbClr val="FFFFFF"/>
        </a:accent3>
        <a:accent4>
          <a:srgbClr val="404040"/>
        </a:accent4>
        <a:accent5>
          <a:srgbClr val="DAB0AB"/>
        </a:accent5>
        <a:accent6>
          <a:srgbClr val="BB8D18"/>
        </a:accent6>
        <a:hlink>
          <a:srgbClr val="E8C97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000000"/>
        </a:dk2>
        <a:lt2>
          <a:srgbClr val="986615"/>
        </a:lt2>
        <a:accent1>
          <a:srgbClr val="BF4413"/>
        </a:accent1>
        <a:accent2>
          <a:srgbClr val="FFAB21"/>
        </a:accent2>
        <a:accent3>
          <a:srgbClr val="FFFFFF"/>
        </a:accent3>
        <a:accent4>
          <a:srgbClr val="404040"/>
        </a:accent4>
        <a:accent5>
          <a:srgbClr val="DCB0AA"/>
        </a:accent5>
        <a:accent6>
          <a:srgbClr val="E79B1D"/>
        </a:accent6>
        <a:hlink>
          <a:srgbClr val="C5A379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000000"/>
        </a:dk2>
        <a:lt2>
          <a:srgbClr val="4A1B17"/>
        </a:lt2>
        <a:accent1>
          <a:srgbClr val="C66C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DFBAAA"/>
        </a:accent5>
        <a:accent6>
          <a:srgbClr val="E6C013"/>
        </a:accent6>
        <a:hlink>
          <a:srgbClr val="FFDE9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000000"/>
        </a:dk2>
        <a:lt2>
          <a:srgbClr val="9B6902"/>
        </a:lt2>
        <a:accent1>
          <a:srgbClr val="C75E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E0B6AA"/>
        </a:accent5>
        <a:accent6>
          <a:srgbClr val="E6C013"/>
        </a:accent6>
        <a:hlink>
          <a:srgbClr val="EE66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000000"/>
        </a:dk2>
        <a:lt2>
          <a:srgbClr val="570301"/>
        </a:lt2>
        <a:accent1>
          <a:srgbClr val="D37E00"/>
        </a:accent1>
        <a:accent2>
          <a:srgbClr val="F5CB03"/>
        </a:accent2>
        <a:accent3>
          <a:srgbClr val="FFFFFF"/>
        </a:accent3>
        <a:accent4>
          <a:srgbClr val="404040"/>
        </a:accent4>
        <a:accent5>
          <a:srgbClr val="E6C0AA"/>
        </a:accent5>
        <a:accent6>
          <a:srgbClr val="DEB802"/>
        </a:accent6>
        <a:hlink>
          <a:srgbClr val="D860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000000"/>
        </a:dk2>
        <a:lt2>
          <a:srgbClr val="713C0C"/>
        </a:lt2>
        <a:accent1>
          <a:srgbClr val="E4B058"/>
        </a:accent1>
        <a:accent2>
          <a:srgbClr val="FDD912"/>
        </a:accent2>
        <a:accent3>
          <a:srgbClr val="FFFFFF"/>
        </a:accent3>
        <a:accent4>
          <a:srgbClr val="404040"/>
        </a:accent4>
        <a:accent5>
          <a:srgbClr val="EFD4B4"/>
        </a:accent5>
        <a:accent6>
          <a:srgbClr val="E5C40F"/>
        </a:accent6>
        <a:hlink>
          <a:srgbClr val="E063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000000"/>
        </a:dk2>
        <a:lt2>
          <a:srgbClr val="953900"/>
        </a:lt2>
        <a:accent1>
          <a:srgbClr val="B65300"/>
        </a:accent1>
        <a:accent2>
          <a:srgbClr val="CE6A00"/>
        </a:accent2>
        <a:accent3>
          <a:srgbClr val="FFFFFF"/>
        </a:accent3>
        <a:accent4>
          <a:srgbClr val="404040"/>
        </a:accent4>
        <a:accent5>
          <a:srgbClr val="D7B3AA"/>
        </a:accent5>
        <a:accent6>
          <a:srgbClr val="BA5F00"/>
        </a:accent6>
        <a:hlink>
          <a:srgbClr val="F0A806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000000"/>
        </a:dk2>
        <a:lt2>
          <a:srgbClr val="D87200"/>
        </a:lt2>
        <a:accent1>
          <a:srgbClr val="E29B07"/>
        </a:accent1>
        <a:accent2>
          <a:srgbClr val="EDBF03"/>
        </a:accent2>
        <a:accent3>
          <a:srgbClr val="FFFFFF"/>
        </a:accent3>
        <a:accent4>
          <a:srgbClr val="404040"/>
        </a:accent4>
        <a:accent5>
          <a:srgbClr val="EECBAA"/>
        </a:accent5>
        <a:accent6>
          <a:srgbClr val="D7AD02"/>
        </a:accent6>
        <a:hlink>
          <a:srgbClr val="7CA43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9">
        <a:dk1>
          <a:srgbClr val="4D4D4D"/>
        </a:dk1>
        <a:lt1>
          <a:srgbClr val="FFFFFF"/>
        </a:lt1>
        <a:dk2>
          <a:srgbClr val="000000"/>
        </a:dk2>
        <a:lt2>
          <a:srgbClr val="D24D06"/>
        </a:lt2>
        <a:accent1>
          <a:srgbClr val="E59709"/>
        </a:accent1>
        <a:accent2>
          <a:srgbClr val="E9AC24"/>
        </a:accent2>
        <a:accent3>
          <a:srgbClr val="FFFFFF"/>
        </a:accent3>
        <a:accent4>
          <a:srgbClr val="404040"/>
        </a:accent4>
        <a:accent5>
          <a:srgbClr val="F0C9AA"/>
        </a:accent5>
        <a:accent6>
          <a:srgbClr val="D39B20"/>
        </a:accent6>
        <a:hlink>
          <a:srgbClr val="F7B80B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0">
        <a:dk1>
          <a:srgbClr val="4D4D4D"/>
        </a:dk1>
        <a:lt1>
          <a:srgbClr val="FFFFFF"/>
        </a:lt1>
        <a:dk2>
          <a:srgbClr val="000000"/>
        </a:dk2>
        <a:lt2>
          <a:srgbClr val="CD5003"/>
        </a:lt2>
        <a:accent1>
          <a:srgbClr val="419DCF"/>
        </a:accent1>
        <a:accent2>
          <a:srgbClr val="BC1F1F"/>
        </a:accent2>
        <a:accent3>
          <a:srgbClr val="FFFFFF"/>
        </a:accent3>
        <a:accent4>
          <a:srgbClr val="404040"/>
        </a:accent4>
        <a:accent5>
          <a:srgbClr val="B0CCE4"/>
        </a:accent5>
        <a:accent6>
          <a:srgbClr val="AA1B1B"/>
        </a:accent6>
        <a:hlink>
          <a:srgbClr val="FFE42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1">
        <a:dk1>
          <a:srgbClr val="4D4D4D"/>
        </a:dk1>
        <a:lt1>
          <a:srgbClr val="FFFFFF"/>
        </a:lt1>
        <a:dk2>
          <a:srgbClr val="000000"/>
        </a:dk2>
        <a:lt2>
          <a:srgbClr val="DF2905"/>
        </a:lt2>
        <a:accent1>
          <a:srgbClr val="D05203"/>
        </a:accent1>
        <a:accent2>
          <a:srgbClr val="72A3E1"/>
        </a:accent2>
        <a:accent3>
          <a:srgbClr val="FFFFFF"/>
        </a:accent3>
        <a:accent4>
          <a:srgbClr val="404040"/>
        </a:accent4>
        <a:accent5>
          <a:srgbClr val="E4B3AA"/>
        </a:accent5>
        <a:accent6>
          <a:srgbClr val="6793CC"/>
        </a:accent6>
        <a:hlink>
          <a:srgbClr val="F3A10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8205</TotalTime>
  <Words>746</Words>
  <Application>Microsoft Office PowerPoint</Application>
  <PresentationFormat>On-screen Show (4:3)</PresentationFormat>
  <Paragraphs>217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template</vt:lpstr>
      <vt:lpstr>Custom Design</vt:lpstr>
      <vt:lpstr>Fin BluePrint: Financial Products Overview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HP</dc:creator>
  <cp:lastModifiedBy>HP</cp:lastModifiedBy>
  <cp:revision>357</cp:revision>
  <dcterms:created xsi:type="dcterms:W3CDTF">2021-03-07T14:33:02Z</dcterms:created>
  <dcterms:modified xsi:type="dcterms:W3CDTF">2021-12-28T06:48:43Z</dcterms:modified>
</cp:coreProperties>
</file>